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80" r:id="rId4"/>
    <p:sldId id="281" r:id="rId5"/>
    <p:sldId id="289" r:id="rId6"/>
    <p:sldId id="285" r:id="rId7"/>
    <p:sldId id="286" r:id="rId8"/>
    <p:sldId id="288" r:id="rId9"/>
    <p:sldId id="287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2" r:id="rId22"/>
    <p:sldId id="301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27-2-2018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1" b="79530"/>
          <a:stretch/>
        </p:blipFill>
        <p:spPr>
          <a:xfrm>
            <a:off x="-1" y="62375"/>
            <a:ext cx="8073189" cy="139344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328"/>
          <a:stretch/>
        </p:blipFill>
        <p:spPr>
          <a:xfrm>
            <a:off x="-1" y="62375"/>
            <a:ext cx="8073189" cy="31019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7578"/>
          <a:stretch/>
        </p:blipFill>
        <p:spPr>
          <a:xfrm>
            <a:off x="-1" y="62375"/>
            <a:ext cx="8073189" cy="491869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2375"/>
            <a:ext cx="8073189" cy="679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79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227"/>
          <a:stretch/>
        </p:blipFill>
        <p:spPr>
          <a:xfrm>
            <a:off x="0" y="63499"/>
            <a:ext cx="8746958" cy="20540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6743"/>
          <a:stretch/>
        </p:blipFill>
        <p:spPr>
          <a:xfrm>
            <a:off x="0" y="63500"/>
            <a:ext cx="8746958" cy="43641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99"/>
            <a:ext cx="8746958" cy="689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8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Onnodig veel werk </a:t>
            </a:r>
            <a:r>
              <a:rPr lang="nl-NL" dirty="0" err="1" smtClean="0"/>
              <a:t>dont</a:t>
            </a:r>
            <a:r>
              <a:rPr lang="nl-NL" dirty="0" smtClean="0"/>
              <a:t> </a:t>
            </a:r>
            <a:r>
              <a:rPr lang="nl-NL" dirty="0" err="1" smtClean="0"/>
              <a:t>ya</a:t>
            </a:r>
            <a:r>
              <a:rPr lang="nl-NL" dirty="0" smtClean="0"/>
              <a:t> </a:t>
            </a:r>
            <a:r>
              <a:rPr lang="nl-NL" dirty="0" err="1" smtClean="0"/>
              <a:t>think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Elke keer een nieuwe balans opstellen als er iets gebeurd is heel onhandig en tijdrovend.</a:t>
            </a:r>
          </a:p>
          <a:p>
            <a:r>
              <a:rPr lang="nl-NL" sz="2500" dirty="0" smtClean="0"/>
              <a:t>We kunnen zodoende ook alleen de veranderingen aangeven en dan aan het einde een nieuwe balans opstellen.</a:t>
            </a:r>
          </a:p>
          <a:p>
            <a:r>
              <a:rPr lang="nl-NL" sz="2500" dirty="0" smtClean="0"/>
              <a:t>Deze verandering geven we weer op en mutatiebalans.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2984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23 en 24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Lees de stof onder moment opname.</a:t>
            </a:r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147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1507"/>
          <a:stretch/>
        </p:blipFill>
        <p:spPr>
          <a:xfrm>
            <a:off x="0" y="0"/>
            <a:ext cx="12192000" cy="21897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4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5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230"/>
          <a:stretch/>
        </p:blipFill>
        <p:spPr>
          <a:xfrm>
            <a:off x="0" y="0"/>
            <a:ext cx="9950116" cy="14919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322"/>
          <a:stretch/>
        </p:blipFill>
        <p:spPr>
          <a:xfrm>
            <a:off x="0" y="0"/>
            <a:ext cx="9950116" cy="27191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415"/>
          <a:stretch/>
        </p:blipFill>
        <p:spPr>
          <a:xfrm>
            <a:off x="0" y="0"/>
            <a:ext cx="9950116" cy="39463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4858"/>
          <a:stretch/>
        </p:blipFill>
        <p:spPr>
          <a:xfrm>
            <a:off x="0" y="0"/>
            <a:ext cx="9950116" cy="51495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50116" cy="685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8082"/>
          <a:stretch/>
        </p:blipFill>
        <p:spPr>
          <a:xfrm>
            <a:off x="0" y="1"/>
            <a:ext cx="12192000" cy="28635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0848"/>
          <a:stretch/>
        </p:blipFill>
        <p:spPr>
          <a:xfrm>
            <a:off x="0" y="0"/>
            <a:ext cx="12192000" cy="38140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7978"/>
          <a:stretch/>
        </p:blipFill>
        <p:spPr>
          <a:xfrm>
            <a:off x="0" y="1"/>
            <a:ext cx="12192000" cy="45238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1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16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momentopgave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sz="2500" dirty="0" smtClean="0"/>
              <a:t>Een balans is een momentopname:</a:t>
            </a:r>
          </a:p>
          <a:p>
            <a:r>
              <a:rPr lang="nl-NL" sz="2500" dirty="0" smtClean="0"/>
              <a:t>Geeft een overzicht van bezittingen en schulden.</a:t>
            </a:r>
          </a:p>
          <a:p>
            <a:r>
              <a:rPr lang="nl-NL" sz="2500" dirty="0" smtClean="0"/>
              <a:t>Er zijn twee rekeningen die invloed hebben op de balans.</a:t>
            </a:r>
          </a:p>
          <a:p>
            <a:r>
              <a:rPr lang="nl-NL" sz="2500" dirty="0" smtClean="0"/>
              <a:t>De resultatenrekening (baten en lasten overzicht/ kosten en opbrengsten).</a:t>
            </a:r>
          </a:p>
          <a:p>
            <a:r>
              <a:rPr lang="nl-NL" sz="2500" dirty="0" smtClean="0"/>
              <a:t>De ontvangsten en uitgaven (gaat hier alleen om geld stromen)</a:t>
            </a:r>
          </a:p>
          <a:p>
            <a:r>
              <a:rPr lang="nl-NL" sz="2500" dirty="0" smtClean="0"/>
              <a:t>Beide rekeningen hebben invloed op de balans. geldstromen kunnen zorgen voor veranderingen van balansposten.</a:t>
            </a:r>
          </a:p>
          <a:p>
            <a:r>
              <a:rPr lang="nl-NL" sz="2500" dirty="0" smtClean="0"/>
              <a:t>Opbrengsten en kosten hebben invloed op de balans. (mutaties eigen vermogen)</a:t>
            </a:r>
          </a:p>
        </p:txBody>
      </p:sp>
    </p:spTree>
    <p:extLst>
      <p:ext uri="{BB962C8B-B14F-4D97-AF65-F5344CB8AC3E}">
        <p14:creationId xmlns:p14="http://schemas.microsoft.com/office/powerpoint/2010/main" val="90703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9705" y="0"/>
            <a:ext cx="8624297" cy="1930400"/>
          </a:xfrm>
        </p:spPr>
        <p:txBody>
          <a:bodyPr/>
          <a:lstStyle/>
          <a:p>
            <a:r>
              <a:rPr lang="nl-NL" dirty="0" smtClean="0"/>
              <a:t>Mutaties eigen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2663" y="397043"/>
            <a:ext cx="9021339" cy="6460958"/>
          </a:xfrm>
        </p:spPr>
        <p:txBody>
          <a:bodyPr>
            <a:noAutofit/>
          </a:bodyPr>
          <a:lstStyle/>
          <a:p>
            <a:r>
              <a:rPr lang="nl-NL" sz="2400" dirty="0" smtClean="0"/>
              <a:t>Alleen bij opbrengsten/kosten veranderd het eigen vermogen.</a:t>
            </a:r>
          </a:p>
          <a:p>
            <a:r>
              <a:rPr lang="nl-NL" sz="2400" dirty="0" smtClean="0"/>
              <a:t>Dus inkomsten/uitgaven hebben geen invloed op het eigen vermogen. Dit lijkt soms zo omdat de inkomsten tegelijkertijd binnen komen met de opbrengsten.</a:t>
            </a:r>
          </a:p>
          <a:p>
            <a:r>
              <a:rPr lang="nl-NL" sz="2400" dirty="0" smtClean="0"/>
              <a:t>Stel: ik verkoop producten ter waarde van 1000 euro, terwijl de waarde van het materiaal van deze producten 500 euro is.</a:t>
            </a:r>
            <a:r>
              <a:rPr lang="nl-NL" sz="2400" dirty="0"/>
              <a:t> </a:t>
            </a:r>
            <a:r>
              <a:rPr lang="nl-NL" sz="2400" dirty="0" smtClean="0"/>
              <a:t>Ik ontvang het geld per kas.</a:t>
            </a:r>
          </a:p>
          <a:p>
            <a:r>
              <a:rPr lang="nl-NL" sz="2400" dirty="0" smtClean="0"/>
              <a:t>Opbrengsten/kosten overzicht.</a:t>
            </a:r>
          </a:p>
          <a:p>
            <a:r>
              <a:rPr lang="nl-NL" sz="2400" dirty="0" smtClean="0"/>
              <a:t>Opbrengst 1000. Kosten 500 aan materiaal Winst = 500, dus stijging EV = 500</a:t>
            </a:r>
          </a:p>
          <a:p>
            <a:r>
              <a:rPr lang="nl-NL" sz="2400" dirty="0" smtClean="0"/>
              <a:t>Balansmutaties: Kas + 1000 Materiaal – 500 EV + 500</a:t>
            </a:r>
          </a:p>
          <a:p>
            <a:r>
              <a:rPr lang="nl-NL" sz="2400" dirty="0" smtClean="0"/>
              <a:t>Stel dat er later pas betaald was.</a:t>
            </a:r>
          </a:p>
          <a:p>
            <a:r>
              <a:rPr lang="nl-NL" sz="2400" dirty="0" smtClean="0"/>
              <a:t>Was het </a:t>
            </a:r>
            <a:r>
              <a:rPr lang="nl-NL" sz="2400" dirty="0" err="1" smtClean="0"/>
              <a:t>ipv</a:t>
            </a:r>
            <a:r>
              <a:rPr lang="nl-NL" sz="2400" dirty="0" smtClean="0"/>
              <a:t> kas +1000, nog te ontvangen bedragen +1000 (in dit geval debiteuren + 1000)</a:t>
            </a:r>
          </a:p>
          <a:p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77444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25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Opgave 26 en 27 maken.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526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2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1:tm 24. evenwicht (balans = balans)</a:t>
            </a:r>
          </a:p>
          <a:p>
            <a:r>
              <a:rPr lang="nl-NL" sz="2500" dirty="0" smtClean="0"/>
              <a:t>Les 2: </a:t>
            </a:r>
            <a:r>
              <a:rPr lang="nl-NL" sz="2500" dirty="0" err="1" smtClean="0"/>
              <a:t>tm</a:t>
            </a:r>
            <a:r>
              <a:rPr lang="nl-NL" sz="2500" dirty="0" smtClean="0"/>
              <a:t> 27 momentopgave (Balans = fotomoment)</a:t>
            </a:r>
            <a:endParaRPr lang="nl-NL" sz="2500" dirty="0"/>
          </a:p>
          <a:p>
            <a:r>
              <a:rPr lang="nl-NL" sz="2500" dirty="0" smtClean="0"/>
              <a:t>Veel herhaling met wat we al eerder hebben gedaan.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3027" b="64005"/>
          <a:stretch/>
        </p:blipFill>
        <p:spPr>
          <a:xfrm>
            <a:off x="0" y="7145"/>
            <a:ext cx="5727032" cy="158102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2632" b="55788"/>
          <a:stretch/>
        </p:blipFill>
        <p:spPr>
          <a:xfrm>
            <a:off x="0" y="7145"/>
            <a:ext cx="5775158" cy="194197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2632" b="47023"/>
          <a:stretch/>
        </p:blipFill>
        <p:spPr>
          <a:xfrm>
            <a:off x="0" y="7145"/>
            <a:ext cx="5775158" cy="232698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2632" b="37983"/>
          <a:stretch/>
        </p:blipFill>
        <p:spPr>
          <a:xfrm>
            <a:off x="0" y="7145"/>
            <a:ext cx="5775158" cy="272402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2730" b="29766"/>
          <a:stretch/>
        </p:blipFill>
        <p:spPr>
          <a:xfrm>
            <a:off x="0" y="7145"/>
            <a:ext cx="5763126" cy="308497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2730" b="21000"/>
          <a:stretch/>
        </p:blipFill>
        <p:spPr>
          <a:xfrm>
            <a:off x="0" y="7145"/>
            <a:ext cx="5763126" cy="346998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63458"/>
          <a:stretch/>
        </p:blipFill>
        <p:spPr>
          <a:xfrm>
            <a:off x="0" y="7145"/>
            <a:ext cx="12192000" cy="160508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55240"/>
          <a:stretch/>
        </p:blipFill>
        <p:spPr>
          <a:xfrm>
            <a:off x="0" y="7145"/>
            <a:ext cx="12192000" cy="196603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8118"/>
          <a:stretch/>
        </p:blipFill>
        <p:spPr>
          <a:xfrm>
            <a:off x="0" y="7145"/>
            <a:ext cx="12192000" cy="227885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9353"/>
          <a:stretch/>
        </p:blipFill>
        <p:spPr>
          <a:xfrm>
            <a:off x="0" y="7145"/>
            <a:ext cx="12192000" cy="2663866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30040"/>
          <a:stretch/>
        </p:blipFill>
        <p:spPr>
          <a:xfrm>
            <a:off x="0" y="7145"/>
            <a:ext cx="12192000" cy="307293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0727"/>
          <a:stretch/>
        </p:blipFill>
        <p:spPr>
          <a:xfrm>
            <a:off x="0" y="7145"/>
            <a:ext cx="12192000" cy="3482013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11140"/>
          <a:stretch/>
        </p:blipFill>
        <p:spPr>
          <a:xfrm>
            <a:off x="0" y="7145"/>
            <a:ext cx="12192000" cy="390311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5"/>
            <a:ext cx="12192000" cy="439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61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liqiditeitbalans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liqiditeitbalans = een balans geordend op liqiditeitbalans.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gewoon een balans.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3899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26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Opgave 27 maken.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736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0658" b="68865"/>
          <a:stretch/>
        </p:blipFill>
        <p:spPr>
          <a:xfrm>
            <a:off x="0" y="0"/>
            <a:ext cx="6015789" cy="15881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0362" b="62025"/>
          <a:stretch/>
        </p:blipFill>
        <p:spPr>
          <a:xfrm>
            <a:off x="0" y="0"/>
            <a:ext cx="6051884" cy="19370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0362" b="54713"/>
          <a:stretch/>
        </p:blipFill>
        <p:spPr>
          <a:xfrm>
            <a:off x="0" y="0"/>
            <a:ext cx="6051884" cy="23100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l="-1" t="1" r="50149" b="48235"/>
          <a:stretch/>
        </p:blipFill>
        <p:spPr>
          <a:xfrm>
            <a:off x="0" y="0"/>
            <a:ext cx="6075947" cy="26469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0066" b="33485"/>
          <a:stretch/>
        </p:blipFill>
        <p:spPr>
          <a:xfrm>
            <a:off x="0" y="0"/>
            <a:ext cx="6087979" cy="339290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49770" b="2114"/>
          <a:stretch/>
        </p:blipFill>
        <p:spPr>
          <a:xfrm>
            <a:off x="0" y="0"/>
            <a:ext cx="6124074" cy="49931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230" b="74998"/>
          <a:stretch/>
        </p:blipFill>
        <p:spPr>
          <a:xfrm>
            <a:off x="0" y="0"/>
            <a:ext cx="12163926" cy="127534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1" r="32" b="50231"/>
          <a:stretch/>
        </p:blipFill>
        <p:spPr>
          <a:xfrm>
            <a:off x="0" y="0"/>
            <a:ext cx="12187989" cy="25386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0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35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girlfriend</a:t>
            </a:r>
            <a:r>
              <a:rPr lang="nl-NL" dirty="0" smtClean="0"/>
              <a:t> looks like </a:t>
            </a:r>
            <a:r>
              <a:rPr lang="nl-NL" dirty="0" err="1" smtClean="0"/>
              <a:t>this</a:t>
            </a:r>
            <a:r>
              <a:rPr lang="nl-NL" dirty="0" smtClean="0"/>
              <a:t>, </a:t>
            </a:r>
            <a:r>
              <a:rPr lang="nl-NL" dirty="0" err="1" smtClean="0"/>
              <a:t>shes</a:t>
            </a:r>
            <a:r>
              <a:rPr lang="nl-NL" dirty="0" smtClean="0"/>
              <a:t> </a:t>
            </a:r>
            <a:r>
              <a:rPr lang="nl-NL" dirty="0" err="1" smtClean="0"/>
              <a:t>probably</a:t>
            </a:r>
            <a:r>
              <a:rPr lang="nl-NL" dirty="0" smtClean="0"/>
              <a:t> a keeper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857192" cy="4324432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De sluitpost:</a:t>
            </a:r>
          </a:p>
          <a:p>
            <a:r>
              <a:rPr lang="nl-NL" sz="2500" dirty="0" smtClean="0"/>
              <a:t>Er zorgt altijd een post voor dat de balans in balans is, dat noemen we ook wel de sluitpost.</a:t>
            </a:r>
          </a:p>
          <a:p>
            <a:r>
              <a:rPr lang="nl-NL" sz="2500" dirty="0" smtClean="0"/>
              <a:t>Vaak is dat de bank: het rekening-courant krediet.</a:t>
            </a:r>
          </a:p>
          <a:p>
            <a:r>
              <a:rPr lang="nl-NL" sz="2500" dirty="0" smtClean="0"/>
              <a:t>Vorige opgave was dit ook het rekening-courant krediet.</a:t>
            </a:r>
          </a:p>
          <a:p>
            <a:r>
              <a:rPr lang="nl-NL" sz="2500" dirty="0" smtClean="0"/>
              <a:t>Kan ook eigen vermogen zijn (opgave 27)</a:t>
            </a:r>
          </a:p>
          <a:p>
            <a:endParaRPr lang="nl-NL" sz="2500" dirty="0"/>
          </a:p>
        </p:txBody>
      </p:sp>
      <p:pic>
        <p:nvPicPr>
          <p:cNvPr id="1026" name="Picture 2" descr="https://pbs.twimg.com/media/BerbXpDCcAErR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080" y="1830554"/>
            <a:ext cx="570547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28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27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bezig!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199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9770" b="68848"/>
          <a:stretch/>
        </p:blipFill>
        <p:spPr>
          <a:xfrm>
            <a:off x="0" y="74612"/>
            <a:ext cx="6124074" cy="153762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0066" b="60803"/>
          <a:stretch/>
        </p:blipFill>
        <p:spPr>
          <a:xfrm>
            <a:off x="0" y="74612"/>
            <a:ext cx="6087979" cy="19346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9967" b="46666"/>
          <a:stretch/>
        </p:blipFill>
        <p:spPr>
          <a:xfrm>
            <a:off x="0" y="74612"/>
            <a:ext cx="6100011" cy="263249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0066" b="39108"/>
          <a:stretch/>
        </p:blipFill>
        <p:spPr>
          <a:xfrm>
            <a:off x="0" y="74612"/>
            <a:ext cx="6087979" cy="300547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49869" b="32771"/>
          <a:stretch/>
        </p:blipFill>
        <p:spPr>
          <a:xfrm>
            <a:off x="0" y="74612"/>
            <a:ext cx="6112042" cy="331829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49869" b="18633"/>
          <a:stretch/>
        </p:blipFill>
        <p:spPr>
          <a:xfrm>
            <a:off x="0" y="74612"/>
            <a:ext cx="6112042" cy="40161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0164" b="9369"/>
          <a:stretch/>
        </p:blipFill>
        <p:spPr>
          <a:xfrm>
            <a:off x="0" y="74612"/>
            <a:ext cx="6075947" cy="447332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625" b="72504"/>
          <a:stretch/>
        </p:blipFill>
        <p:spPr>
          <a:xfrm>
            <a:off x="0" y="74612"/>
            <a:ext cx="12115800" cy="135714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1020" b="49834"/>
          <a:stretch/>
        </p:blipFill>
        <p:spPr>
          <a:xfrm>
            <a:off x="0" y="74612"/>
            <a:ext cx="12067674" cy="247608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l="-1" r="527" b="32039"/>
          <a:stretch/>
        </p:blipFill>
        <p:spPr>
          <a:xfrm>
            <a:off x="0" y="74612"/>
            <a:ext cx="12127832" cy="335438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329" b="21558"/>
          <a:stretch/>
        </p:blipFill>
        <p:spPr>
          <a:xfrm>
            <a:off x="0" y="74612"/>
            <a:ext cx="12151895" cy="387174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612"/>
            <a:ext cx="12192000" cy="493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5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van ontvangsten en uitgaven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Ontvangsten        €………,-Bijv. contributie </a:t>
            </a:r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Negatieve mutatie   </a:t>
            </a:r>
            <a:r>
              <a:rPr lang="nl-NL" altLang="nl-NL" sz="2000"/>
              <a:t>€………,-</a:t>
            </a:r>
          </a:p>
          <a:p>
            <a:pPr eaLnBrk="1" hangingPunct="1"/>
            <a:r>
              <a:rPr lang="nl-NL" altLang="nl-NL" sz="2000"/>
              <a:t>(</a:t>
            </a:r>
            <a:r>
              <a:rPr lang="nl-NL" altLang="nl-NL"/>
              <a:t>ontvangsten&lt; uitgaven</a:t>
            </a:r>
            <a:r>
              <a:rPr lang="nl-NL" altLang="nl-NL" sz="2000"/>
              <a:t>)</a:t>
            </a:r>
          </a:p>
          <a:p>
            <a:pPr eaLnBrk="1" hangingPunct="1"/>
            <a:r>
              <a:rPr lang="nl-NL" altLang="nl-NL" sz="2000"/>
              <a:t>TOTAAL                  €………,-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9436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Uitgaven              €………,- </a:t>
            </a:r>
          </a:p>
          <a:p>
            <a:pPr eaLnBrk="1" hangingPunct="1"/>
            <a:r>
              <a:rPr lang="nl-NL" altLang="nl-NL" sz="2000"/>
              <a:t>Huur</a:t>
            </a:r>
          </a:p>
          <a:p>
            <a:pPr eaLnBrk="1" hangingPunct="1"/>
            <a:r>
              <a:rPr lang="nl-NL" altLang="nl-NL" sz="2000"/>
              <a:t>Aflossing</a:t>
            </a:r>
          </a:p>
          <a:p>
            <a:pPr eaLnBrk="1" hangingPunct="1"/>
            <a:r>
              <a:rPr lang="nl-NL" altLang="nl-NL" sz="2000"/>
              <a:t>reparaties</a:t>
            </a:r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Positieve mutatie    </a:t>
            </a:r>
            <a:r>
              <a:rPr lang="nl-NL" altLang="nl-NL"/>
              <a:t>€………,-</a:t>
            </a:r>
          </a:p>
          <a:p>
            <a:pPr eaLnBrk="1" hangingPunct="1"/>
            <a:r>
              <a:rPr lang="nl-NL" altLang="nl-NL"/>
              <a:t>(ontvangsten &gt; uitgaven)</a:t>
            </a:r>
          </a:p>
          <a:p>
            <a:pPr eaLnBrk="1" hangingPunct="1"/>
            <a:r>
              <a:rPr lang="nl-NL" altLang="nl-NL" sz="2000"/>
              <a:t>Totaal                    €………,-</a:t>
            </a:r>
          </a:p>
        </p:txBody>
      </p:sp>
    </p:spTree>
    <p:extLst>
      <p:ext uri="{BB962C8B-B14F-4D97-AF65-F5344CB8AC3E}">
        <p14:creationId xmlns:p14="http://schemas.microsoft.com/office/powerpoint/2010/main" val="4108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ontvangsten en uitgaven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Doel: Toename of afname liquide middelen bepaalde periode</a:t>
            </a:r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Kunnen: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overzicht opstellen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nieuw bedrag van kas of bank op  eindbalans vaststellen.</a:t>
            </a:r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71182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Hoe eindbedrag kas/bank vaststellen? Zie pag. 42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3316" name="Picture 4" descr="C:\Users\Laptop\Pictures\formule  liq middelen eindbala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801814"/>
            <a:ext cx="9469966" cy="508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4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Overzicht van bezittingen en vermogen waarmee die bezitten gefinancierd zijn.</a:t>
            </a:r>
          </a:p>
          <a:p>
            <a:r>
              <a:rPr lang="nl-NL" sz="2500" dirty="0" smtClean="0"/>
              <a:t>Balans is altijd in balans (rechterkant = linkerkant) debet = credit.</a:t>
            </a:r>
          </a:p>
          <a:p>
            <a:endParaRPr lang="nl-NL" sz="2500" dirty="0"/>
          </a:p>
          <a:p>
            <a:r>
              <a:rPr lang="nl-NL" sz="2500" dirty="0" smtClean="0"/>
              <a:t>Veel mee oefenen!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8781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28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bezig!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677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nl-NL" smtClean="0"/>
              <a:t>Opgave 28</a:t>
            </a:r>
            <a:endParaRPr lang="nl-NL" altLang="nl-NL" smtClean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499579"/>
              </p:ext>
            </p:extLst>
          </p:nvPr>
        </p:nvGraphicFramePr>
        <p:xfrm>
          <a:off x="2063750" y="1484313"/>
          <a:ext cx="6624638" cy="4548190"/>
        </p:xfrm>
        <a:graphic>
          <a:graphicData uri="http://schemas.openxmlformats.org/drawingml/2006/table">
            <a:tbl>
              <a:tblPr/>
              <a:tblGrid>
                <a:gridCol w="2016125"/>
                <a:gridCol w="1201738"/>
                <a:gridCol w="1317625"/>
                <a:gridCol w="2089150"/>
              </a:tblGrid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opgave 28</a:t>
                      </a:r>
                      <a:endParaRPr kumimoji="0" lang="nl-NL" alt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ontvangsten</a:t>
                      </a:r>
                      <a:endParaRPr kumimoji="0" lang="nl-NL" alt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uitgaven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5000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1. contributie 2008</a:t>
                      </a:r>
                      <a:endParaRPr kumimoji="0" lang="nl-NL" alt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600,00 </a:t>
                      </a:r>
                      <a:endParaRPr kumimoji="0" lang="nl-NL" alt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4. huur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1.900,00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2. contributie 2009</a:t>
                      </a:r>
                      <a:endParaRPr kumimoji="0" lang="nl-NL" alt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4.800,00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5. schaakspellen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 970,00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5000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3. contriubie 2010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320,00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9. consumpties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2.980,00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6. sponsoring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1.200,00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transport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 670,00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7. concours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1.600,00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brieven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 730,00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subtotaal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8.520,00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clubblad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1.750,00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salo ontvangsten/uitgaven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1.600,00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diversen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1.120,00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totaal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10.120,00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totaal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10.120,00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58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nl-NL" dirty="0" err="1" smtClean="0"/>
              <a:t>Programma</a:t>
            </a:r>
            <a:r>
              <a:rPr lang="en-US" altLang="nl-NL" smtClean="0"/>
              <a:t>.</a:t>
            </a:r>
            <a:endParaRPr lang="nl-NL" altLang="nl-NL" dirty="0" smtClean="0"/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nl-NL" sz="2500" dirty="0" smtClean="0"/>
              <a:t>T/m </a:t>
            </a:r>
            <a:r>
              <a:rPr lang="en-US" altLang="nl-NL" sz="2500" dirty="0" err="1" smtClean="0"/>
              <a:t>opgave</a:t>
            </a:r>
            <a:r>
              <a:rPr lang="en-US" altLang="nl-NL" sz="2500" dirty="0" smtClean="0"/>
              <a:t> 28 </a:t>
            </a:r>
            <a:r>
              <a:rPr lang="en-US" altLang="nl-NL" sz="2500" dirty="0" err="1" smtClean="0"/>
              <a:t>gelukt</a:t>
            </a:r>
            <a:r>
              <a:rPr lang="en-US" altLang="nl-NL" sz="2500" dirty="0" smtClean="0"/>
              <a:t>?</a:t>
            </a:r>
          </a:p>
          <a:p>
            <a:r>
              <a:rPr lang="en-US" altLang="nl-NL" sz="2500" dirty="0" err="1" smtClean="0"/>
              <a:t>Opg</a:t>
            </a:r>
            <a:r>
              <a:rPr lang="en-US" altLang="nl-NL" sz="2500" dirty="0" smtClean="0"/>
              <a:t> 29 t/m 31 </a:t>
            </a:r>
            <a:r>
              <a:rPr lang="en-US" altLang="nl-NL" sz="2500" dirty="0" err="1" smtClean="0"/>
              <a:t>zelfstandig</a:t>
            </a:r>
            <a:endParaRPr lang="en-US" altLang="nl-NL" sz="2500" dirty="0" smtClean="0"/>
          </a:p>
          <a:p>
            <a:r>
              <a:rPr lang="en-US" altLang="nl-NL" sz="2500" dirty="0" err="1" smtClean="0"/>
              <a:t>Opg</a:t>
            </a:r>
            <a:r>
              <a:rPr lang="en-US" altLang="nl-NL" sz="2500" dirty="0" smtClean="0"/>
              <a:t> 32 (</a:t>
            </a:r>
            <a:r>
              <a:rPr lang="en-US" altLang="nl-NL" sz="2500" dirty="0" err="1" smtClean="0"/>
              <a:t>herhaling</a:t>
            </a:r>
            <a:r>
              <a:rPr lang="en-US" altLang="nl-NL" sz="2500" dirty="0" smtClean="0"/>
              <a:t>; </a:t>
            </a:r>
            <a:r>
              <a:rPr lang="en-US" altLang="nl-NL" sz="2500" dirty="0" err="1" smtClean="0"/>
              <a:t>hoeft</a:t>
            </a:r>
            <a:r>
              <a:rPr lang="en-US" altLang="nl-NL" sz="2500" dirty="0" smtClean="0"/>
              <a:t> </a:t>
            </a:r>
            <a:r>
              <a:rPr lang="en-US" altLang="nl-NL" sz="2500" dirty="0" err="1" smtClean="0"/>
              <a:t>niet</a:t>
            </a:r>
            <a:r>
              <a:rPr lang="en-US" altLang="nl-NL" sz="2500" dirty="0" smtClean="0"/>
              <a:t>)</a:t>
            </a:r>
          </a:p>
          <a:p>
            <a:r>
              <a:rPr lang="en-US" altLang="nl-NL" sz="2500" dirty="0" err="1" smtClean="0"/>
              <a:t>Opg</a:t>
            </a:r>
            <a:r>
              <a:rPr lang="en-US" altLang="nl-NL" sz="2500" dirty="0" smtClean="0"/>
              <a:t> 33 </a:t>
            </a:r>
            <a:r>
              <a:rPr lang="en-US" altLang="nl-NL" sz="2500" dirty="0" err="1" smtClean="0"/>
              <a:t>samen</a:t>
            </a:r>
            <a:r>
              <a:rPr lang="en-US" altLang="nl-NL" sz="2500" smtClean="0"/>
              <a:t>.</a:t>
            </a:r>
          </a:p>
          <a:p>
            <a:endParaRPr lang="en-US" altLang="nl-NL" sz="2500" dirty="0" smtClean="0"/>
          </a:p>
          <a:p>
            <a:endParaRPr lang="en-US" altLang="nl-NL" sz="2500" dirty="0" smtClean="0"/>
          </a:p>
          <a:p>
            <a:endParaRPr lang="en-US" altLang="nl-NL" sz="2500" dirty="0" smtClean="0"/>
          </a:p>
          <a:p>
            <a:pPr marL="0" indent="0">
              <a:buNone/>
            </a:pPr>
            <a:endParaRPr lang="nl-NL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00688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Bezettingen =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Ander woord voor bezettingen = activa.</a:t>
            </a:r>
          </a:p>
          <a:p>
            <a:r>
              <a:rPr lang="nl-NL" sz="2500" dirty="0" smtClean="0"/>
              <a:t>Deze gaan we onderverdelen in.</a:t>
            </a:r>
          </a:p>
          <a:p>
            <a:r>
              <a:rPr lang="nl-NL" sz="2500" dirty="0" smtClean="0"/>
              <a:t>Vaste activa (activa die langer dan 1 jaar/productieproces mee gaan)</a:t>
            </a:r>
          </a:p>
          <a:p>
            <a:r>
              <a:rPr lang="nl-NL" sz="2500" dirty="0" smtClean="0"/>
              <a:t>Vlottende activa: (activa die 1 jaar mee gaan of 1 productieproces)</a:t>
            </a:r>
          </a:p>
          <a:p>
            <a:r>
              <a:rPr lang="nl-NL" sz="2500" dirty="0" smtClean="0"/>
              <a:t>Liquide middelen: activa waarmee je kan betalen (kas en bank)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695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betaalde bedragen:</a:t>
            </a:r>
          </a:p>
          <a:p>
            <a:r>
              <a:rPr lang="nl-NL" sz="2500" dirty="0" smtClean="0"/>
              <a:t>Nog te ontvangen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heb je al een prestatie gegeven en heb je nog recht op een tegenprestatie , in economische begrippen: heb je dus een bezit</a:t>
            </a:r>
          </a:p>
          <a:p>
            <a:r>
              <a:rPr lang="nl-NL" sz="2500" dirty="0" smtClean="0"/>
              <a:t>bezit van geld (nog te ontvangen bedragen) of bezit van goederen of dienst (vooruit betaalde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531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Let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Winsten (opbrengsten) vergroten het eigen vermogen, verliezen (kosten) verkleinen het eigen vermogen.</a:t>
            </a:r>
          </a:p>
          <a:p>
            <a:endParaRPr lang="nl-NL" sz="2500" dirty="0"/>
          </a:p>
          <a:p>
            <a:r>
              <a:rPr lang="nl-NL" sz="2500" dirty="0" smtClean="0"/>
              <a:t>Op de balans staan bezittingen en schulden (eigen vermogen = schuld aan de eigenaar).</a:t>
            </a:r>
          </a:p>
          <a:p>
            <a:r>
              <a:rPr lang="nl-NL" sz="2500" dirty="0" smtClean="0"/>
              <a:t>Hier staan dus geen kosten en opbrengsten op!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887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Passiva.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Passiva bestaat uit het vreemd vermogen en het eigen vermogen.</a:t>
            </a:r>
          </a:p>
          <a:p>
            <a:r>
              <a:rPr lang="nl-NL" sz="2500" dirty="0" smtClean="0"/>
              <a:t>Eigen vermogen hoeft de vereniging aan niemand terug te betalen. (ingebracht door de eigenaar, of vermogen van de eigenaar)</a:t>
            </a:r>
          </a:p>
          <a:p>
            <a:r>
              <a:rPr lang="nl-NL" sz="2500" dirty="0" smtClean="0"/>
              <a:t>Vreemd vermogen zijn leningen die terugbetaald moeten worden.</a:t>
            </a:r>
            <a:endParaRPr lang="nl-NL" sz="2500" dirty="0"/>
          </a:p>
          <a:p>
            <a:r>
              <a:rPr lang="nl-NL" sz="2500" dirty="0" smtClean="0"/>
              <a:t>Vreemd vermogen wordt onderscheid gemaakt tussen lang vreemd vermogen en kort vreemd vermogen.</a:t>
            </a:r>
          </a:p>
          <a:p>
            <a:r>
              <a:rPr lang="nl-NL" sz="2500" dirty="0" smtClean="0"/>
              <a:t>Het verschil hiertussen is langer of korter dan 1 jaar.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2773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ontvangen bedragen:</a:t>
            </a:r>
          </a:p>
          <a:p>
            <a:r>
              <a:rPr lang="nl-NL" sz="2500" dirty="0" smtClean="0"/>
              <a:t>Nog te betalen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moet je nog een tegenprestatie leveren, in economische begrippen: heb je dus een schuld</a:t>
            </a:r>
          </a:p>
          <a:p>
            <a:r>
              <a:rPr lang="nl-NL" sz="2500" dirty="0" smtClean="0"/>
              <a:t>Schuld van geld (nog te betalen bedragen) of schuld van goederen of dienst (vooruit ontvangen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236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22. grotere opgaves stapsgewijs balans opstellen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opgave 23.</a:t>
            </a:r>
          </a:p>
          <a:p>
            <a:r>
              <a:rPr lang="nl-NL" sz="2500" dirty="0" smtClean="0"/>
              <a:t>Het is veel theorie, zorg dat je dit leest/scant/leert.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6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1194</TotalTime>
  <Words>1101</Words>
  <Application>Microsoft Office PowerPoint</Application>
  <PresentationFormat>Breedbeeld</PresentationFormat>
  <Paragraphs>261</Paragraphs>
  <Slides>32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7" baseType="lpstr">
      <vt:lpstr>Arial</vt:lpstr>
      <vt:lpstr>Calibri</vt:lpstr>
      <vt:lpstr>Trebuchet MS</vt:lpstr>
      <vt:lpstr>Wingdings 3</vt:lpstr>
      <vt:lpstr>Facet</vt:lpstr>
      <vt:lpstr>Beste ath 4. </vt:lpstr>
      <vt:lpstr>Programma aankomende 2 lessen .</vt:lpstr>
      <vt:lpstr>Balans.</vt:lpstr>
      <vt:lpstr>Bezettingen = activa</vt:lpstr>
      <vt:lpstr>Vlottende activa</vt:lpstr>
      <vt:lpstr>Let op</vt:lpstr>
      <vt:lpstr>Passiva.</vt:lpstr>
      <vt:lpstr>Kort vreemd vermogen</vt:lpstr>
      <vt:lpstr>Zelfstandig maken opgave 22. grotere opgaves stapsgewijs balans opstellen</vt:lpstr>
      <vt:lpstr>PowerPoint-presentatie</vt:lpstr>
      <vt:lpstr>PowerPoint-presentatie</vt:lpstr>
      <vt:lpstr>Onnodig veel werk dont ya think?</vt:lpstr>
      <vt:lpstr>Zelfstandig maken opgave 23 en 24</vt:lpstr>
      <vt:lpstr>PowerPoint-presentatie</vt:lpstr>
      <vt:lpstr>PowerPoint-presentatie</vt:lpstr>
      <vt:lpstr>PowerPoint-presentatie</vt:lpstr>
      <vt:lpstr>Les 2: momentopgave</vt:lpstr>
      <vt:lpstr>Mutaties eigen vermogen</vt:lpstr>
      <vt:lpstr>Zelfstandig maken opgave 25</vt:lpstr>
      <vt:lpstr>PowerPoint-presentatie</vt:lpstr>
      <vt:lpstr>De liqiditeitbalans</vt:lpstr>
      <vt:lpstr>Zelfstandig maken opgave 26</vt:lpstr>
      <vt:lpstr>PowerPoint-presentatie</vt:lpstr>
      <vt:lpstr>If your girlfriend looks like this, shes probably a keeper</vt:lpstr>
      <vt:lpstr>Zelfstandig maken opgave 27</vt:lpstr>
      <vt:lpstr>PowerPoint-presentatie</vt:lpstr>
      <vt:lpstr>Overzicht van ontvangsten en uitgaven</vt:lpstr>
      <vt:lpstr>Overzicht ontvangsten en uitgaven </vt:lpstr>
      <vt:lpstr>Hoe eindbedrag kas/bank vaststellen? Zie pag. 42</vt:lpstr>
      <vt:lpstr>Zelfstandig maken opgave 28</vt:lpstr>
      <vt:lpstr>Opgave 28</vt:lpstr>
      <vt:lpstr>Programma.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134</cp:revision>
  <dcterms:created xsi:type="dcterms:W3CDTF">2017-01-22T09:51:43Z</dcterms:created>
  <dcterms:modified xsi:type="dcterms:W3CDTF">2018-02-27T11:10:37Z</dcterms:modified>
</cp:coreProperties>
</file>